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0" r:id="rId3"/>
    <p:sldId id="297" r:id="rId4"/>
    <p:sldId id="296" r:id="rId5"/>
    <p:sldId id="298" r:id="rId6"/>
    <p:sldId id="587" r:id="rId7"/>
    <p:sldId id="504" r:id="rId8"/>
    <p:sldId id="562" r:id="rId9"/>
    <p:sldId id="471" r:id="rId10"/>
    <p:sldId id="344" r:id="rId11"/>
    <p:sldId id="345" r:id="rId12"/>
    <p:sldId id="400" r:id="rId13"/>
    <p:sldId id="403" r:id="rId14"/>
    <p:sldId id="530" r:id="rId15"/>
    <p:sldId id="406" r:id="rId16"/>
    <p:sldId id="407" r:id="rId17"/>
    <p:sldId id="461" r:id="rId18"/>
    <p:sldId id="409" r:id="rId19"/>
    <p:sldId id="412" r:id="rId20"/>
    <p:sldId id="413" r:id="rId21"/>
    <p:sldId id="420" r:id="rId22"/>
    <p:sldId id="551" r:id="rId23"/>
    <p:sldId id="493" r:id="rId24"/>
    <p:sldId id="419" r:id="rId25"/>
    <p:sldId id="494" r:id="rId26"/>
    <p:sldId id="497" r:id="rId27"/>
    <p:sldId id="496" r:id="rId28"/>
    <p:sldId id="498" r:id="rId29"/>
    <p:sldId id="499" r:id="rId30"/>
    <p:sldId id="501" r:id="rId31"/>
    <p:sldId id="422" r:id="rId32"/>
    <p:sldId id="338" r:id="rId33"/>
  </p:sldIdLst>
  <p:sldSz cx="5832475" cy="3419475"/>
  <p:notesSz cx="9144000" cy="6858000"/>
  <p:custDataLst>
    <p:tags r:id="rId39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7532" autoAdjust="0"/>
  </p:normalViewPr>
  <p:slideViewPr>
    <p:cSldViewPr snapToGrid="0" showGuides="1">
      <p:cViewPr varScale="1">
        <p:scale>
          <a:sx n="213" d="100"/>
          <a:sy n="213" d="100"/>
        </p:scale>
        <p:origin x="168" y="630"/>
      </p:cViewPr>
      <p:guideLst>
        <p:guide orient="horz" pos="974"/>
        <p:guide pos="17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4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 smtClean="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C23C42E-DBDB-4E5B-9130-538198A6E8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 smtClean="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AEBE71-2A7C-4572-B5F4-028C0BBCF5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pic>
        <p:nvPicPr>
          <p:cNvPr id="22530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350" y="-6350"/>
            <a:ext cx="5851525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350" y="2963863"/>
            <a:ext cx="5851525" cy="46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文本框 13"/>
          <p:cNvSpPr txBox="1"/>
          <p:nvPr userDrawn="1"/>
        </p:nvSpPr>
        <p:spPr>
          <a:xfrm>
            <a:off x="3811905" y="3082925"/>
            <a:ext cx="1984375" cy="252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求是</a:t>
            </a:r>
            <a:r>
              <a:rPr lang="en-US" altLang="zh-CN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   /</a:t>
            </a:r>
            <a:r>
              <a:rPr lang="zh-CN" altLang="en-US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精业</a:t>
            </a:r>
            <a:r>
              <a:rPr lang="en-US" altLang="zh-CN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   /</a:t>
            </a:r>
            <a:r>
              <a:rPr lang="zh-CN" altLang="en-US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勤廉</a:t>
            </a:r>
            <a:r>
              <a:rPr lang="en-US" altLang="zh-CN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   /</a:t>
            </a:r>
            <a:r>
              <a:rPr lang="zh-CN" altLang="en-US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笃行</a:t>
            </a:r>
            <a:r>
              <a:rPr lang="en-US" altLang="zh-CN" sz="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en-US" altLang="zh-CN" sz="7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5" name="文本框 15"/>
          <p:cNvSpPr txBox="1"/>
          <p:nvPr userDrawn="1"/>
        </p:nvSpPr>
        <p:spPr>
          <a:xfrm>
            <a:off x="173355" y="3060065"/>
            <a:ext cx="137668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class.tax-edu.net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73355" y="47625"/>
            <a:ext cx="1776095" cy="342900"/>
            <a:chOff x="273" y="75"/>
            <a:chExt cx="2797" cy="540"/>
          </a:xfrm>
        </p:grpSpPr>
        <p:sp>
          <p:nvSpPr>
            <p:cNvPr id="7" name="文本框 6"/>
            <p:cNvSpPr txBox="1"/>
            <p:nvPr/>
          </p:nvSpPr>
          <p:spPr>
            <a:xfrm>
              <a:off x="686" y="80"/>
              <a:ext cx="238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kern="600" spc="20" dirty="0">
                  <a:solidFill>
                    <a:prstClr val="white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国家税务总局税务干部学院</a:t>
              </a:r>
              <a:endParaRPr lang="en-US" altLang="zh-CN" sz="800" spc="20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800" kern="600" spc="120" dirty="0">
                  <a:solidFill>
                    <a:prstClr val="white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Tax Academy of STA</a:t>
              </a:r>
              <a:endParaRPr lang="en-US" altLang="zh-CN" sz="800" kern="600" spc="120" dirty="0">
                <a:solidFill>
                  <a:prstClr val="white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7" descr="国家税务总局干部学院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" y="75"/>
              <a:ext cx="546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 smtClean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64AAA9-1CC0-4959-9EE0-EE0587488F9E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 smtClean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E0D64A-EC58-432E-90ED-D5E879A12B3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88" y="3113088"/>
            <a:ext cx="5830887" cy="322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文本框 14"/>
          <p:cNvSpPr txBox="1">
            <a:spLocks noChangeArrowheads="1"/>
          </p:cNvSpPr>
          <p:nvPr userDrawn="1"/>
        </p:nvSpPr>
        <p:spPr bwMode="auto">
          <a:xfrm>
            <a:off x="661035" y="3113405"/>
            <a:ext cx="1188720" cy="275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class.tax-edu.net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图片 7" descr="国家税务总局干部学院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1465" y="2910205"/>
            <a:ext cx="413385" cy="410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438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8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2pPr>
      <a:lvl3pPr algn="l" defTabSz="438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3pPr>
      <a:lvl4pPr algn="l" defTabSz="438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4pPr>
      <a:lvl5pPr algn="l" defTabSz="438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43815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43815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43815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43815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09855" indent="-109855" algn="l" defTabSz="43815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8930" indent="-109855" algn="l" defTabSz="438150" rtl="0" eaLnBrk="0" fontAlgn="base" hangingPunct="0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6100" indent="-107950" algn="l" defTabSz="438150" rtl="0" eaLnBrk="0" fontAlgn="base" hangingPunct="0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65175" indent="-107950" algn="l" defTabSz="438150" rtl="0" eaLnBrk="0" fontAlgn="base" hangingPunct="0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09855" algn="l" defTabSz="438150" rtl="0" eaLnBrk="0" fontAlgn="base" hangingPunct="0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2690" indent="-109220" algn="l" defTabSz="43751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0" kern="1200">
          <a:solidFill>
            <a:schemeClr val="tx1"/>
          </a:solidFill>
          <a:latin typeface="+mn-lt"/>
          <a:ea typeface="+mn-ea"/>
          <a:cs typeface="+mn-cs"/>
        </a:defRPr>
      </a:lvl6pPr>
      <a:lvl7pPr marL="1421765" indent="-109220" algn="l" defTabSz="43751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0" kern="1200">
          <a:solidFill>
            <a:schemeClr val="tx1"/>
          </a:solidFill>
          <a:latin typeface="+mn-lt"/>
          <a:ea typeface="+mn-ea"/>
          <a:cs typeface="+mn-cs"/>
        </a:defRPr>
      </a:lvl7pPr>
      <a:lvl8pPr marL="1640205" indent="-109220" algn="l" defTabSz="43751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0" kern="1200">
          <a:solidFill>
            <a:schemeClr val="tx1"/>
          </a:solidFill>
          <a:latin typeface="+mn-lt"/>
          <a:ea typeface="+mn-ea"/>
          <a:cs typeface="+mn-cs"/>
        </a:defRPr>
      </a:lvl8pPr>
      <a:lvl9pPr marL="1859280" indent="-109220" algn="l" defTabSz="43751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1pPr>
      <a:lvl2pPr marL="218440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2pPr>
      <a:lvl3pPr marL="437515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3pPr>
      <a:lvl4pPr marL="655955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4pPr>
      <a:lvl5pPr marL="875030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5pPr>
      <a:lvl6pPr marL="1093470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6pPr>
      <a:lvl7pPr marL="1312545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7pPr>
      <a:lvl8pPr marL="1530985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8pPr>
      <a:lvl9pPr marL="1750060" algn="l" defTabSz="437515" rtl="0" eaLnBrk="1" latinLnBrk="0" hangingPunct="1">
        <a:defRPr sz="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"/>
          <p:cNvSpPr txBox="1"/>
          <p:nvPr/>
        </p:nvSpPr>
        <p:spPr>
          <a:xfrm>
            <a:off x="635" y="2665095"/>
            <a:ext cx="5831840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2022年</a:t>
            </a:r>
            <a:r>
              <a:rPr lang="en-US" altLang="zh-CN" sz="1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1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1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1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日</a:t>
            </a:r>
            <a:endParaRPr lang="zh-CN" altLang="en-US" sz="1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0" y="831215"/>
            <a:ext cx="583184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中税协企业所得税汇算清缴业务线上培训</a:t>
            </a:r>
            <a:r>
              <a: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</a:t>
            </a:r>
            <a:endParaRPr 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-635" y="1494790"/>
            <a:ext cx="58331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 员 手 册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635" y="2358390"/>
            <a:ext cx="583247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税务云课堂</a:t>
            </a:r>
            <a:endParaRPr lang="zh-CN" altLang="en-US" sz="1400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/>
          <p:nvPr/>
        </p:nvSpPr>
        <p:spPr>
          <a:xfrm>
            <a:off x="431483" y="212725"/>
            <a:ext cx="52546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三）网班学习</a:t>
            </a:r>
            <a:endParaRPr lang="zh-CN" altLang="zh-CN" sz="1200" b="1" dirty="0">
              <a:ea typeface="等线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1.点播课程学习</a:t>
            </a:r>
            <a:endParaRPr lang="zh-CN" altLang="zh-CN" sz="1000" dirty="0">
              <a:ea typeface="等线" panose="02010600030101010101" pitchFamily="2" charset="-122"/>
            </a:endParaRPr>
          </a:p>
          <a:p>
            <a:r>
              <a:rPr lang="zh-CN" altLang="zh-CN" sz="1000" dirty="0">
                <a:ea typeface="等线" panose="02010600030101010101" pitchFamily="2" charset="-122"/>
              </a:rPr>
              <a:t>         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点击班级详细信息页面下的</a:t>
            </a:r>
            <a:r>
              <a:rPr lang="zh-CN" altLang="zh-CN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“培训课程</a:t>
            </a:r>
            <a:r>
              <a:rPr lang="zh-CN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模块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，查看当前培训班需学习的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点播课程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内容。点击课程后的</a:t>
            </a:r>
            <a:r>
              <a:rPr lang="zh-CN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r>
              <a:rPr lang="zh-CN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按钮，进入点播课程学习页面。</a:t>
            </a:r>
            <a:endParaRPr lang="zh-CN" altLang="zh-CN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68" y="1127623"/>
            <a:ext cx="3827085" cy="16615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/>
          <p:nvPr/>
        </p:nvSpPr>
        <p:spPr>
          <a:xfrm>
            <a:off x="678815" y="179070"/>
            <a:ext cx="45974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54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013784323"/>
                </a:ext>
              </a:extLst>
            </a:pPr>
            <a:r>
              <a:rPr lang="zh-CN" altLang="zh-CN" sz="1000" dirty="0">
                <a:ea typeface="等线" panose="02010600030101010101" pitchFamily="2" charset="-122"/>
              </a:rPr>
              <a:t>点击屏幕中间的    或播放工具栏的      ，播放课程视频。视频右侧的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000" dirty="0">
                <a:ea typeface="等线" panose="02010600030101010101" pitchFamily="2" charset="-122"/>
              </a:rPr>
              <a:t>目录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000" dirty="0">
                <a:ea typeface="等线" panose="02010600030101010101" pitchFamily="2" charset="-122"/>
              </a:rPr>
              <a:t>模块下显示该门课的所有课件及上传的课程资料。视频上方的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000" dirty="0">
                <a:ea typeface="等线" panose="02010600030101010101" pitchFamily="2" charset="-122"/>
              </a:rPr>
              <a:t>评价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”模块</a:t>
            </a:r>
            <a:r>
              <a:rPr lang="zh-CN" altLang="en-US" sz="1000" dirty="0">
                <a:ea typeface="等线" panose="02010600030101010101" pitchFamily="2" charset="-122"/>
              </a:rPr>
              <a:t>，可对课程进行评分。</a:t>
            </a:r>
            <a:r>
              <a:rPr lang="zh-CN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评价完成后，将不再对本课程进行评价。</a:t>
            </a:r>
            <a:endParaRPr lang="zh-CN" sz="1000" dirty="0">
              <a:ea typeface="等线" panose="02010600030101010101" pitchFamily="2" charset="-122"/>
            </a:endParaRPr>
          </a:p>
          <a:p>
            <a:pPr indent="254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013784323"/>
                </a:ext>
              </a:extLst>
            </a:pPr>
            <a:endParaRPr lang="zh-CN" altLang="en-US" sz="1000" dirty="0">
              <a:ea typeface="等线" panose="02010600030101010101" pitchFamily="2" charset="-122"/>
            </a:endParaRPr>
          </a:p>
        </p:txBody>
      </p:sp>
      <p:pic>
        <p:nvPicPr>
          <p:cNvPr id="32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0080" y="309245"/>
            <a:ext cx="126365" cy="13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3537" y="293687"/>
            <a:ext cx="148590" cy="1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10" y="971623"/>
            <a:ext cx="3963324" cy="1923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/>
          <p:nvPr/>
        </p:nvSpPr>
        <p:spPr>
          <a:xfrm>
            <a:off x="431483" y="212725"/>
            <a:ext cx="5254625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2.直播课程学习</a:t>
            </a:r>
            <a:endParaRPr lang="zh-CN" altLang="zh-CN" sz="1000" dirty="0">
              <a:ea typeface="等线" panose="02010600030101010101" pitchFamily="2" charset="-122"/>
            </a:endParaRPr>
          </a:p>
          <a:p>
            <a:r>
              <a:rPr lang="zh-CN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点击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直播</a:t>
            </a:r>
            <a:r>
              <a:rPr lang="zh-CN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课程后的</a:t>
            </a:r>
            <a:r>
              <a:rPr lang="zh-CN" altLang="zh-CN" sz="1000" b="1" dirty="0"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000" b="1" dirty="0">
                <a:ea typeface="宋体" panose="02010600030101010101" pitchFamily="2" charset="-122"/>
              </a:rPr>
              <a:t>进入</a:t>
            </a:r>
            <a:r>
              <a:rPr lang="zh-CN" altLang="zh-CN" sz="1000" b="1" dirty="0"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r>
              <a:rPr lang="zh-CN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按钮，进入直播课程页面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观看直播课程</a:t>
            </a:r>
            <a:r>
              <a:rPr lang="zh-CN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lang="zh-CN" altLang="zh-CN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837" y="879888"/>
            <a:ext cx="4040650" cy="17811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6735" y="243840"/>
            <a:ext cx="391922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（四）结业测试</a:t>
            </a:r>
            <a:endParaRPr lang="zh-CN" altLang="zh-CN" sz="1000" b="1" dirty="0"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</a:t>
            </a:r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考试</a:t>
            </a:r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按钮，参加结业测试。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1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测试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完毕后，务必点击</a:t>
            </a:r>
            <a:r>
              <a:rPr lang="en-US" altLang="zh-CN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提交试卷</a:t>
            </a:r>
            <a:r>
              <a:rPr lang="en-US" altLang="zh-CN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按钮，否则视为缺考。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0270" y="1068070"/>
            <a:ext cx="4168775" cy="1682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/>
          <p:nvPr/>
        </p:nvSpPr>
        <p:spPr>
          <a:xfrm>
            <a:off x="431483" y="203200"/>
            <a:ext cx="525462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zh-CN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（五）班级资料</a:t>
            </a:r>
            <a:endParaRPr lang="zh-CN" altLang="zh-CN" sz="10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“项目简介”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模块右下角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“相关资料”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中的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“预览”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按钮，可在线预览班级资料，点击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“下载”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按钮，可进行相关资料的下载。</a:t>
            </a:r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970915"/>
            <a:ext cx="4133215" cy="1255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/>
          <p:nvPr/>
        </p:nvSpPr>
        <p:spPr>
          <a:xfrm>
            <a:off x="431483" y="203200"/>
            <a:ext cx="525462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zh-CN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（六）项目评估</a:t>
            </a:r>
            <a:endParaRPr lang="zh-CN" altLang="en-US" sz="10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“培训课程”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列表模块，在规定时间内，点击项目评估后的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“填写”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按钮，进入评估页面，填写完成后，点击“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提交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”按钮，提交评估。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" y="1192530"/>
            <a:ext cx="4504690" cy="363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172" y="284041"/>
            <a:ext cx="4553206" cy="8072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zh-CN" altLang="zh-CN" sz="1000" b="1" dirty="0">
                <a:ea typeface="宋体" panose="02010600030101010101" pitchFamily="2" charset="-122"/>
                <a:sym typeface="+mn-ea"/>
              </a:rPr>
              <a:t>（七）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证书下载</a:t>
            </a:r>
            <a:endParaRPr lang="zh-CN" altLang="en-US" sz="10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ea typeface="宋体" panose="02010600030101010101" pitchFamily="2" charset="-122"/>
                <a:sym typeface="+mn-ea"/>
              </a:rPr>
              <a:t>         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“考试考核”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列表，达到考核标准的用户可在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“证书”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模块下预览和下载结业证书。</a:t>
            </a:r>
            <a:endParaRPr lang="zh-CN" altLang="en-US" dirty="0"/>
          </a:p>
        </p:txBody>
      </p:sp>
      <p:pic>
        <p:nvPicPr>
          <p:cNvPr id="3" name="图片 2" descr="upload_031488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602" y="932571"/>
            <a:ext cx="3168187" cy="1860884"/>
          </a:xfrm>
          <a:prstGeom prst="rect">
            <a:avLst/>
          </a:prstGeom>
          <a:ln w="12700" cmpd="sng">
            <a:solidFill>
              <a:srgbClr val="AEB5C0">
                <a:alpha val="100000"/>
              </a:srgb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01" y="205022"/>
            <a:ext cx="4954709" cy="78164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spcAft>
                <a:spcPts val="600"/>
              </a:spcAft>
            </a:pPr>
            <a:r>
              <a:rPr lang="zh-CN" altLang="zh-CN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（八）班级问答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“交流互动”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模块，在文本框中输入与班级有关的提问内容，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点击</a:t>
            </a:r>
            <a:r>
              <a:rPr lang="zh-CN" altLang="zh-CN"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“提交”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。点击    ，对问题进行解答。学员可对自己提出的问题进行删除。</a:t>
            </a:r>
            <a:endParaRPr lang="zh-CN" altLang="zh-CN" sz="1000" dirty="0">
              <a:ea typeface="等线" panose="02010600030101010101" pitchFamily="2" charset="-122"/>
              <a:sym typeface="+mn-ea"/>
            </a:endParaRPr>
          </a:p>
          <a:p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       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8005" y="630069"/>
            <a:ext cx="187960" cy="210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05" y="940247"/>
            <a:ext cx="2959135" cy="1460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172" y="1580942"/>
            <a:ext cx="2441059" cy="765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676" name="文本框 5"/>
          <p:cNvSpPr txBox="1"/>
          <p:nvPr/>
        </p:nvSpPr>
        <p:spPr>
          <a:xfrm>
            <a:off x="551180" y="147955"/>
            <a:ext cx="439928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四、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网课学习（移动端操作说明）</a:t>
            </a: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175123" y="504013"/>
            <a:ext cx="2528610" cy="1922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（一）安装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用微信或手机浏览器中的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“扫一扫”工具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，扫描</a:t>
            </a:r>
            <a:r>
              <a:rPr lang="zh-CN" altLang="en-US" sz="1000" dirty="0">
                <a:ea typeface="等线" panose="02010600030101010101" pitchFamily="2" charset="-122"/>
                <a:sym typeface="+mn-ea"/>
              </a:rPr>
              <a:t>右侧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000" dirty="0">
                <a:ea typeface="等线" panose="02010600030101010101" pitchFamily="2" charset="-122"/>
                <a:sym typeface="+mn-ea"/>
              </a:rPr>
              <a:t>手机</a:t>
            </a:r>
            <a:r>
              <a:rPr lang="en-US" altLang="zh-CN" sz="1000" dirty="0">
                <a:ea typeface="等线" panose="02010600030101010101" pitchFamily="2" charset="-122"/>
                <a:sym typeface="+mn-ea"/>
              </a:rPr>
              <a:t>APP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，下载安装。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IOS</a:t>
            </a:r>
            <a:r>
              <a:rPr lang="zh-CN" altLang="en-US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版本需要在设置</a:t>
            </a:r>
            <a:r>
              <a:rPr lang="en-US" altLang="zh-CN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通用</a:t>
            </a:r>
            <a:r>
              <a:rPr lang="en-US" altLang="zh-CN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设备管理中信任</a:t>
            </a:r>
            <a:r>
              <a:rPr lang="en-US" altLang="zh-CN" sz="10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APP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）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（二）登录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         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“税务云课堂”app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，进入“税务云课堂”的登录页面，输入</a:t>
            </a:r>
            <a:r>
              <a:rPr lang="zh-CN" altLang="zh-CN" sz="1000" dirty="0">
                <a:ea typeface="等线" panose="02010600030101010101" pitchFamily="2" charset="-122"/>
                <a:sym typeface="+mn-ea"/>
              </a:rPr>
              <a:t>提供的手机号、初始密码</a:t>
            </a:r>
            <a:r>
              <a:rPr lang="en-US" altLang="zh-CN" sz="1000" dirty="0">
                <a:solidFill>
                  <a:srgbClr val="FF0000"/>
                </a:solidFill>
                <a:ea typeface="等线" panose="02010600030101010101" pitchFamily="2" charset="-122"/>
                <a:sym typeface="+mn-ea"/>
              </a:rPr>
              <a:t>Tax@12366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和验证码</a:t>
            </a:r>
            <a:r>
              <a:rPr lang="zh-CN" altLang="en-US" sz="1000" dirty="0">
                <a:ea typeface="等线" panose="02010600030101010101" pitchFamily="2" charset="-122"/>
                <a:sym typeface="+mn-ea"/>
              </a:rPr>
              <a:t>，点击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“登录”。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4557" y="2473083"/>
            <a:ext cx="709036" cy="939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手机</a:t>
            </a:r>
            <a:r>
              <a:rPr lang="en-US" altLang="zh-CN" sz="1000" b="1" dirty="0">
                <a:ea typeface="宋体" panose="02010600030101010101" pitchFamily="2" charset="-122"/>
                <a:sym typeface="+mn-ea"/>
              </a:rPr>
              <a:t>APP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55" y="734694"/>
            <a:ext cx="1448330" cy="1737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9357"/>
          <a:stretch>
            <a:fillRect/>
          </a:stretch>
        </p:blipFill>
        <p:spPr>
          <a:xfrm>
            <a:off x="4384675" y="657225"/>
            <a:ext cx="1186815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"/>
          <p:cNvSpPr/>
          <p:nvPr/>
        </p:nvSpPr>
        <p:spPr>
          <a:xfrm>
            <a:off x="393065" y="448310"/>
            <a:ext cx="286258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endParaRPr lang="zh-CN" altLang="zh-CN" sz="1000" dirty="0">
              <a:ea typeface="等线" panose="02010600030101010101" pitchFamily="2" charset="-122"/>
              <a:sym typeface="+mn-ea"/>
            </a:endParaRPr>
          </a:p>
          <a:p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       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395" y="217805"/>
            <a:ext cx="49498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（三）班级学习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</a:rPr>
              <a:t>点播课程学习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登录成功后，点击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最下方的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“在学”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栏目，进入班级列表，查看班级详情。点击当前需要参加学习的班级名称，进入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“培训课程”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模块，查看当前班级需要学习的点播课程，点击课程名称即可学习。</a:t>
            </a:r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6395" y="1180465"/>
            <a:ext cx="4707890" cy="1824990"/>
            <a:chOff x="577" y="1859"/>
            <a:chExt cx="7414" cy="2874"/>
          </a:xfrm>
        </p:grpSpPr>
        <p:grpSp>
          <p:nvGrpSpPr>
            <p:cNvPr id="16" name="组合 15"/>
            <p:cNvGrpSpPr/>
            <p:nvPr/>
          </p:nvGrpSpPr>
          <p:grpSpPr>
            <a:xfrm>
              <a:off x="2067" y="1900"/>
              <a:ext cx="4337" cy="2813"/>
              <a:chOff x="2082" y="1836"/>
              <a:chExt cx="4337" cy="2813"/>
            </a:xfrm>
          </p:grpSpPr>
          <p:sp>
            <p:nvSpPr>
              <p:cNvPr id="12" name="右箭头 11"/>
              <p:cNvSpPr/>
              <p:nvPr/>
            </p:nvSpPr>
            <p:spPr>
              <a:xfrm>
                <a:off x="2082" y="3034"/>
                <a:ext cx="371" cy="26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>
              <a:xfrm>
                <a:off x="4105" y="2970"/>
                <a:ext cx="371" cy="26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右箭头 13"/>
              <p:cNvSpPr/>
              <p:nvPr/>
            </p:nvSpPr>
            <p:spPr>
              <a:xfrm>
                <a:off x="6048" y="2970"/>
                <a:ext cx="371" cy="26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4545" y="1836"/>
                <a:ext cx="1468" cy="281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" y="1859"/>
              <a:ext cx="1540" cy="28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" y="1907"/>
              <a:ext cx="1384" cy="273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9" y="1907"/>
              <a:ext cx="1420" cy="28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5906" y="1269565"/>
            <a:ext cx="20875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400" b="1" noProof="1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  录</a:t>
            </a:r>
            <a:endParaRPr lang="zh-CN" altLang="en-US" sz="2400" b="1" noProof="1">
              <a:solidFill>
                <a:schemeClr val="accent5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0" name="文本框 3"/>
          <p:cNvSpPr txBox="1"/>
          <p:nvPr/>
        </p:nvSpPr>
        <p:spPr>
          <a:xfrm>
            <a:off x="2172970" y="536414"/>
            <a:ext cx="3463925" cy="22934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一、网络课程学习安排</a:t>
            </a:r>
            <a:endParaRPr lang="en-US" altLang="zh-CN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二、课程设置和上课时间</a:t>
            </a:r>
            <a:b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三、网课学习（</a:t>
            </a: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端操作说明）</a:t>
            </a:r>
            <a:endParaRPr lang="zh-CN" altLang="en-US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四、网课学习（移动端操作说明）</a:t>
            </a:r>
            <a:endParaRPr lang="en-US" altLang="zh-CN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五、直播连麦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端操作说明）</a:t>
            </a:r>
            <a:endParaRPr lang="en-US" altLang="zh-CN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六、直播连麦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（移动端操作说明）</a:t>
            </a:r>
            <a:endParaRPr lang="zh-CN" altLang="en-US" sz="1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250" y="108585"/>
            <a:ext cx="49498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直播课程学习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“培训课程”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模块下直播课程的课程名称，在弹出的页面中，点击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“进入直播”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，即可观看直播课程。</a:t>
            </a:r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00120" y="875030"/>
            <a:ext cx="1027430" cy="1953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右箭头 4"/>
          <p:cNvSpPr/>
          <p:nvPr/>
        </p:nvSpPr>
        <p:spPr>
          <a:xfrm>
            <a:off x="2701925" y="1648460"/>
            <a:ext cx="576580" cy="2762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45" y="1113155"/>
            <a:ext cx="1666240" cy="1399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695" y="217805"/>
            <a:ext cx="49498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（四）结业</a:t>
            </a:r>
            <a:r>
              <a:rPr lang="zh-CN" altLang="zh-CN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测试</a:t>
            </a:r>
            <a:endParaRPr lang="zh-CN" altLang="zh-CN" sz="1000" dirty="0"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点击测试名称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，参加测试。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测试完毕后，务必点击</a:t>
            </a:r>
            <a:r>
              <a:rPr lang="en-US" altLang="zh-CN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交卷</a:t>
            </a:r>
            <a:r>
              <a:rPr lang="en-US" altLang="zh-CN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按钮，否则视为缺考。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934" y="807832"/>
            <a:ext cx="1224915" cy="2123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695" y="217805"/>
            <a:ext cx="49498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（五）项目评估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点击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“培训课程”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列表模块，在规定时间内，点击项目评估名称，进入评估页面，填写完成后，点击“</a:t>
            </a:r>
            <a:r>
              <a:rPr lang="zh-CN" altLang="en-US" sz="1000" b="1" dirty="0">
                <a:ea typeface="宋体" panose="02010600030101010101" pitchFamily="2" charset="-122"/>
                <a:sym typeface="+mn-ea"/>
              </a:rPr>
              <a:t>提交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”按钮，提交评估。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  <a:p>
            <a:r>
              <a:rPr lang="zh-CN" altLang="en-US" sz="1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8145" y="1176655"/>
            <a:ext cx="2495550" cy="1273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695" y="217805"/>
            <a:ext cx="49498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</a:rPr>
              <a:t>（六）班级通知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10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1000" dirty="0">
                <a:ea typeface="宋体" panose="02010600030101010101" pitchFamily="2" charset="-122"/>
                <a:sym typeface="+mn-ea"/>
              </a:rPr>
              <a:t>点击首页右上角         按钮，或者点击首页左下角               按钮，可查看发布的通知。 </a:t>
            </a: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9095" y="552450"/>
            <a:ext cx="200660" cy="161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365" y="511175"/>
            <a:ext cx="342900" cy="298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3625" y="809625"/>
            <a:ext cx="989330" cy="2061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676" name="文本框 5"/>
          <p:cNvSpPr txBox="1"/>
          <p:nvPr/>
        </p:nvSpPr>
        <p:spPr>
          <a:xfrm>
            <a:off x="551180" y="147955"/>
            <a:ext cx="439928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五、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直播连麦（</a:t>
            </a:r>
            <a:r>
              <a:rPr lang="en-US" altLang="zh-CN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端操作说明）</a:t>
            </a: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175123" y="535542"/>
            <a:ext cx="2528610" cy="14732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（一）进行语音连麦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讲师开启连麦按钮后，学员端会显示“申请连线”按钮，点击“申请连线”。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2.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讲师点击</a:t>
            </a:r>
            <a:r>
              <a:rPr lang="zh-CN" altLang="en-US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上麦</a:t>
            </a:r>
            <a:r>
              <a:rPr lang="zh-CN" altLang="en-US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后，学员网页端会跳出提示“使用您的麦克风”，点击</a:t>
            </a: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允许</a:t>
            </a: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按钮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后，学员就可以和讲师语音交流互动。</a:t>
            </a:r>
            <a:endParaRPr lang="en-US" altLang="zh-CN" sz="1000" b="1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37029" y="369010"/>
            <a:ext cx="2920323" cy="15313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1954919"/>
            <a:ext cx="1899798" cy="872984"/>
          </a:xfrm>
          <a:prstGeom prst="rect">
            <a:avLst/>
          </a:prstGeom>
        </p:spPr>
      </p:pic>
      <p:sp>
        <p:nvSpPr>
          <p:cNvPr id="12" name="矩形 2"/>
          <p:cNvSpPr/>
          <p:nvPr/>
        </p:nvSpPr>
        <p:spPr>
          <a:xfrm>
            <a:off x="175260" y="2179320"/>
            <a:ext cx="234569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注：</a:t>
            </a:r>
            <a:r>
              <a:rPr lang="zh-CN" altLang="zh-CN" sz="105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网页连麦域名必须要</a:t>
            </a:r>
            <a:r>
              <a:rPr lang="zh-CN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https</a:t>
            </a:r>
            <a:r>
              <a:rPr lang="zh-CN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开头</a:t>
            </a:r>
            <a:r>
              <a:rPr lang="zh-CN" altLang="zh-CN" sz="105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才能正常连麦。</a:t>
            </a:r>
            <a:endParaRPr lang="zh-CN" altLang="zh-CN" sz="105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234244" y="176886"/>
            <a:ext cx="4176160" cy="627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关闭音频连麦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10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学员网页端可以主动选择“闭麦”或“挂断”。</a:t>
            </a:r>
            <a:endParaRPr lang="zh-CN" altLang="zh-CN" sz="1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05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4801" y="747796"/>
            <a:ext cx="4283455" cy="20777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53975" y="311150"/>
            <a:ext cx="2649855" cy="232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（二）进行</a:t>
            </a: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视频连麦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1.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讲师开启连麦按钮后，学员端会显示“申请连线”按钮，点击“申请连线”。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2.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讲师点击上麦后，学员网页端会跳出提示“使用您的摄像头”，点击允许后，学员可以和讲师视频交流互动。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05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注：网页连麦域名必须要以</a:t>
            </a:r>
            <a:r>
              <a:rPr lang="en-US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https</a:t>
            </a:r>
            <a:r>
              <a:rPr lang="zh-CN" altLang="zh-CN" sz="105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开头才能正常连麦。</a:t>
            </a:r>
            <a:endParaRPr lang="zh-CN" altLang="zh-CN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03733" y="274418"/>
            <a:ext cx="2920323" cy="15313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33" y="1877015"/>
            <a:ext cx="2114717" cy="9204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364299" y="183495"/>
            <a:ext cx="4814664" cy="6520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关闭视频连麦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10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学员网页端可以主动选择“关闭摄像头”、“闭麦”或“挂断”。</a:t>
            </a:r>
            <a:endParaRPr lang="zh-CN" altLang="zh-CN" sz="1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05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5748" y="752804"/>
            <a:ext cx="4203869" cy="20652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676" name="文本框 5"/>
          <p:cNvSpPr txBox="1"/>
          <p:nvPr/>
        </p:nvSpPr>
        <p:spPr>
          <a:xfrm>
            <a:off x="551180" y="147955"/>
            <a:ext cx="4399280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六、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直播连麦（移动端操作说明）</a:t>
            </a: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175123" y="535542"/>
            <a:ext cx="2528610" cy="2219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（一）进行语音连麦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5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讲师开启语音连麦后，直播间中间位置会跳出提示“讲师已开启连线”，点击绿色小电话按钮，即可申请连线。</a:t>
            </a:r>
            <a:endParaRPr lang="en-US" altLang="zh-CN" sz="10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2.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讲师点击上麦后，学员可以和老师互动，学员点击头像可以切换讲师和课件的画面。</a:t>
            </a:r>
            <a:endParaRPr lang="en-US" altLang="zh-CN" sz="10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3.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学员</a:t>
            </a:r>
            <a:r>
              <a:rPr lang="zh-CN" altLang="en-US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移动端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可以主动选择“闭麦”或“挂断”。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/>
          <a:srcRect t="4248" b="35682"/>
          <a:stretch>
            <a:fillRect/>
          </a:stretch>
        </p:blipFill>
        <p:spPr bwMode="auto">
          <a:xfrm>
            <a:off x="2788616" y="676506"/>
            <a:ext cx="1304925" cy="171323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425" y="205752"/>
            <a:ext cx="1325838" cy="26547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31483" y="203200"/>
            <a:ext cx="525462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endParaRPr lang="zh-CN" altLang="en-US" sz="1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411612" y="287227"/>
            <a:ext cx="2536155" cy="26057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宋体" panose="02010600030101010101" pitchFamily="2" charset="-122"/>
                <a:ea typeface="宋体" panose="02010600030101010101" pitchFamily="2" charset="-122"/>
              </a:rPr>
              <a:t>（二）进行视频连麦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1.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讲师开启视频连麦后，直播间中间位置会跳出提示“讲师已开启连线”，点击绿色小电话按钮，即可申请连线。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2.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讲师点击上麦后，学员可以和老师视频互动，学员点击头像可以切换讲师和课件的画面。</a:t>
            </a:r>
            <a:endParaRPr lang="en-US" altLang="zh-CN" sz="10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学员</a:t>
            </a:r>
            <a:r>
              <a:rPr lang="zh-CN" altLang="en-US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移动端</a:t>
            </a:r>
            <a:r>
              <a:rPr lang="zh-CN" altLang="zh-CN" sz="10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可以主动选择“闭麦”、“关闭摄像头”、“切换前后摄像头”、或“挂断”。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7295" y="277957"/>
            <a:ext cx="1302873" cy="2605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5"/>
          <p:cNvSpPr txBox="1"/>
          <p:nvPr/>
        </p:nvSpPr>
        <p:spPr>
          <a:xfrm>
            <a:off x="135890" y="339725"/>
            <a:ext cx="55975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网络课程学习安排</a:t>
            </a:r>
            <a:endParaRPr lang="zh-CN" altLang="en-US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sz="1000" dirty="0"/>
              <a:t>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日至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   </a:t>
            </a:r>
            <a:r>
              <a:rPr sz="1400" dirty="0">
                <a:ea typeface="宋体" panose="02010600030101010101" pitchFamily="2" charset="-122"/>
              </a:rPr>
              <a:t>本项目通过网络直播方式培训，线上培训时间</a:t>
            </a:r>
            <a:r>
              <a:rPr lang="en-US" sz="1400" dirty="0">
                <a:ea typeface="宋体" panose="02010600030101010101" pitchFamily="2" charset="-122"/>
              </a:rPr>
              <a:t>5</a:t>
            </a:r>
            <a:r>
              <a:rPr sz="1400" dirty="0">
                <a:ea typeface="宋体" panose="02010600030101010101" pitchFamily="2" charset="-122"/>
              </a:rPr>
              <a:t>天，2022年</a:t>
            </a:r>
            <a:r>
              <a:rPr lang="en-US" sz="1400" dirty="0">
                <a:ea typeface="宋体" panose="02010600030101010101" pitchFamily="2" charset="-122"/>
              </a:rPr>
              <a:t>12</a:t>
            </a:r>
            <a:r>
              <a:rPr sz="1400" dirty="0">
                <a:ea typeface="宋体" panose="02010600030101010101" pitchFamily="2" charset="-122"/>
              </a:rPr>
              <a:t>月</a:t>
            </a:r>
            <a:r>
              <a:rPr lang="en-US" sz="1400" dirty="0">
                <a:ea typeface="宋体" panose="02010600030101010101" pitchFamily="2" charset="-122"/>
              </a:rPr>
              <a:t>26</a:t>
            </a:r>
            <a:r>
              <a:rPr sz="1400" dirty="0">
                <a:ea typeface="宋体" panose="02010600030101010101" pitchFamily="2" charset="-122"/>
              </a:rPr>
              <a:t>日至</a:t>
            </a:r>
            <a:r>
              <a:rPr lang="en-US" sz="1400" dirty="0">
                <a:ea typeface="宋体" panose="02010600030101010101" pitchFamily="2" charset="-122"/>
              </a:rPr>
              <a:t>12</a:t>
            </a:r>
            <a:r>
              <a:rPr sz="1400" dirty="0">
                <a:ea typeface="宋体" panose="02010600030101010101" pitchFamily="2" charset="-122"/>
              </a:rPr>
              <a:t>月</a:t>
            </a:r>
            <a:r>
              <a:rPr lang="en-US" sz="1400" dirty="0">
                <a:ea typeface="宋体" panose="02010600030101010101" pitchFamily="2" charset="-122"/>
              </a:rPr>
              <a:t>30</a:t>
            </a:r>
            <a:r>
              <a:rPr sz="1400" dirty="0">
                <a:ea typeface="宋体" panose="02010600030101010101" pitchFamily="2" charset="-122"/>
              </a:rPr>
              <a:t>日。网络直播时间为上午 9:00-11:30、下午1</a:t>
            </a:r>
            <a:r>
              <a:rPr lang="en-US" sz="1400" dirty="0">
                <a:ea typeface="宋体" panose="02010600030101010101" pitchFamily="2" charset="-122"/>
              </a:rPr>
              <a:t>4</a:t>
            </a:r>
            <a:r>
              <a:rPr sz="1400" dirty="0">
                <a:ea typeface="宋体" panose="02010600030101010101" pitchFamily="2" charset="-122"/>
              </a:rPr>
              <a:t>:</a:t>
            </a:r>
            <a:r>
              <a:rPr lang="en-US" sz="1400" dirty="0">
                <a:ea typeface="宋体" panose="02010600030101010101" pitchFamily="2" charset="-122"/>
              </a:rPr>
              <a:t>3</a:t>
            </a:r>
            <a:r>
              <a:rPr sz="1400" dirty="0">
                <a:ea typeface="宋体" panose="02010600030101010101" pitchFamily="2" charset="-122"/>
              </a:rPr>
              <a:t>0-17:</a:t>
            </a:r>
            <a:r>
              <a:rPr lang="en-US" sz="1400" dirty="0">
                <a:ea typeface="宋体" panose="02010600030101010101" pitchFamily="2" charset="-122"/>
              </a:rPr>
              <a:t>0</a:t>
            </a:r>
            <a:r>
              <a:rPr sz="1400" dirty="0">
                <a:ea typeface="宋体" panose="02010600030101010101" pitchFamily="2" charset="-122"/>
              </a:rPr>
              <a:t>0。学员在直播结束后20分钟可以回看直播内容，并可以查看学习进度，直播课回放有效期</a:t>
            </a:r>
            <a:r>
              <a:rPr lang="zh-CN" sz="1400" dirty="0">
                <a:ea typeface="宋体" panose="02010600030101010101" pitchFamily="2" charset="-122"/>
              </a:rPr>
              <a:t>为</a:t>
            </a:r>
            <a:r>
              <a:rPr lang="en-US" sz="1400" dirty="0">
                <a:ea typeface="宋体" panose="02010600030101010101" pitchFamily="2" charset="-122"/>
              </a:rPr>
              <a:t>2022</a:t>
            </a:r>
            <a:r>
              <a:rPr lang="zh-CN" altLang="en-US" sz="1400" dirty="0">
                <a:ea typeface="宋体" panose="02010600030101010101" pitchFamily="2" charset="-122"/>
              </a:rPr>
              <a:t>年</a:t>
            </a:r>
            <a:r>
              <a:rPr lang="en-US" sz="1400" dirty="0">
                <a:ea typeface="宋体" panose="02010600030101010101" pitchFamily="2" charset="-122"/>
              </a:rPr>
              <a:t>12</a:t>
            </a:r>
            <a:r>
              <a:rPr sz="1400" dirty="0">
                <a:ea typeface="宋体" panose="02010600030101010101" pitchFamily="2" charset="-122"/>
              </a:rPr>
              <a:t>月</a:t>
            </a:r>
            <a:r>
              <a:rPr lang="en-US" sz="1400" dirty="0">
                <a:ea typeface="宋体" panose="02010600030101010101" pitchFamily="2" charset="-122"/>
              </a:rPr>
              <a:t>31</a:t>
            </a:r>
            <a:r>
              <a:rPr sz="1400" dirty="0">
                <a:ea typeface="宋体" panose="02010600030101010101" pitchFamily="2" charset="-122"/>
              </a:rPr>
              <a:t>日</a:t>
            </a:r>
            <a:r>
              <a:rPr lang="en-US" sz="1400" dirty="0">
                <a:ea typeface="宋体" panose="02010600030101010101" pitchFamily="2" charset="-122"/>
              </a:rPr>
              <a:t>-2023</a:t>
            </a:r>
            <a:r>
              <a:rPr lang="zh-CN" altLang="en-US" sz="1400" dirty="0">
                <a:ea typeface="宋体" panose="02010600030101010101" pitchFamily="2" charset="-122"/>
              </a:rPr>
              <a:t>年</a:t>
            </a:r>
            <a:r>
              <a:rPr lang="en-US" altLang="zh-CN" sz="1400" dirty="0"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ea typeface="宋体" panose="02010600030101010101" pitchFamily="2" charset="-122"/>
              </a:rPr>
              <a:t>月</a:t>
            </a:r>
            <a:r>
              <a:rPr lang="en-US" altLang="zh-CN" sz="1400" dirty="0"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ea typeface="宋体" panose="02010600030101010101" pitchFamily="2" charset="-122"/>
              </a:rPr>
              <a:t>日</a:t>
            </a:r>
            <a:r>
              <a:rPr lang="zh-CN" sz="1400" dirty="0">
                <a:ea typeface="宋体" panose="02010600030101010101" pitchFamily="2" charset="-122"/>
              </a:rPr>
              <a:t>。</a:t>
            </a:r>
            <a:endParaRPr lang="zh-CN" sz="1400" dirty="0">
              <a:ea typeface="宋体" panose="02010600030101010101" pitchFamily="2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256897" y="424325"/>
            <a:ext cx="518795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strike="noStrike" noProof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联系人</a:t>
            </a:r>
            <a:endParaRPr lang="en-US" altLang="zh-CN" sz="1200" b="1" strike="noStrike" noProof="1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noProof="1">
              <a:solidFill>
                <a:schemeClr val="accent5"/>
              </a:solidFill>
              <a:ea typeface="等线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1200" b="1" noProof="1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班主任：刘朋</a:t>
            </a:r>
            <a:r>
              <a:rPr lang="zh-CN" altLang="en-US" sz="1200" dirty="0">
                <a:sym typeface="Arial" panose="020B0604020202020204" pitchFamily="34" charset="0"/>
              </a:rPr>
              <a:t>     手机号：</a:t>
            </a:r>
            <a:r>
              <a:rPr lang="en-US" altLang="zh-CN" sz="1200" dirty="0">
                <a:sym typeface="Arial" panose="020B0604020202020204" pitchFamily="34" charset="0"/>
              </a:rPr>
              <a:t>13665236373</a:t>
            </a:r>
            <a:endParaRPr lang="en-US" altLang="zh-CN" sz="1200" dirty="0">
              <a:sym typeface="Arial" panose="020B0604020202020204" pitchFamily="34" charset="0"/>
            </a:endParaRPr>
          </a:p>
          <a:p>
            <a:r>
              <a:rPr lang="zh-CN" altLang="en-US" sz="1200" b="1" noProof="1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1200" dirty="0"/>
              <a:t> </a:t>
            </a:r>
            <a:br>
              <a:rPr lang="en-US" altLang="zh-CN" sz="1200" dirty="0">
                <a:sym typeface="Arial" panose="020B0604020202020204" pitchFamily="34" charset="0"/>
              </a:rPr>
            </a:br>
            <a:br>
              <a:rPr lang="en-US" altLang="zh-CN" sz="1200" dirty="0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1200" b="1" dirty="0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1200" b="1" dirty="0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网络技术咨询</a:t>
            </a:r>
            <a:r>
              <a:rPr lang="zh-CN" altLang="en-US" sz="1200" b="1" dirty="0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1200" dirty="0">
                <a:sym typeface="Arial" panose="020B0604020202020204" pitchFamily="34" charset="0"/>
              </a:rPr>
              <a:t>    </a:t>
            </a:r>
            <a:r>
              <a:rPr lang="zh-CN" altLang="en-US" sz="1200" dirty="0">
                <a:sym typeface="Arial" panose="020B0604020202020204" pitchFamily="34" charset="0"/>
              </a:rPr>
              <a:t>手机号：</a:t>
            </a:r>
            <a:endParaRPr lang="zh-CN" altLang="en-US" sz="1200" dirty="0">
              <a:sym typeface="Arial" panose="020B0604020202020204" pitchFamily="34" charset="0"/>
            </a:endParaRPr>
          </a:p>
          <a:p>
            <a:endParaRPr lang="en-US" altLang="zh-CN" sz="1200" dirty="0">
              <a:sym typeface="Arial" panose="020B0604020202020204" pitchFamily="34" charset="0"/>
            </a:endParaRPr>
          </a:p>
          <a:p>
            <a:br>
              <a:rPr lang="en-US" altLang="zh-CN" sz="1200" dirty="0"/>
            </a:b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          </a:t>
            </a:r>
            <a:endParaRPr lang="zh-CN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1895475"/>
            <a:ext cx="659765" cy="788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831840" cy="341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5"/>
          <p:cNvSpPr txBox="1"/>
          <p:nvPr/>
        </p:nvSpPr>
        <p:spPr>
          <a:xfrm>
            <a:off x="258288" y="45604"/>
            <a:ext cx="3249612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二、课程设置和上课时间</a:t>
            </a: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9" y="330515"/>
            <a:ext cx="207606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ea typeface="等线" panose="02010600030101010101" pitchFamily="2" charset="-122"/>
              </a:rPr>
              <a:t>（一）课程模块设置</a:t>
            </a:r>
            <a:endParaRPr lang="zh-CN" altLang="en-US" sz="1000" b="1" dirty="0">
              <a:ea typeface="等线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6824" y="584009"/>
          <a:ext cx="5359614" cy="205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90"/>
                <a:gridCol w="2132330"/>
                <a:gridCol w="620321"/>
                <a:gridCol w="575001"/>
                <a:gridCol w="1756372"/>
              </a:tblGrid>
              <a:tr h="32258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模块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课程名称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任课教师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时间（天）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备注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</a:tr>
              <a:tr h="28829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lt"/>
                        </a:rPr>
                        <a:t>直播课程</a:t>
                      </a:r>
                      <a:endParaRPr lang="en-US" altLang="zh-CN" sz="800" u="none" strike="noStrike" dirty="0">
                        <a:effectLst/>
                        <a:latin typeface="+mn-lt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1.为中国式现代化贡献更优税务力量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周开君,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周开君，国家税务总局税务干部学院教授。“税务云课堂”直播。直播时间:上午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000">
                <a:tc vMerge="1"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2.企业所得税年度纳税申报表代理实务暨《企业所得税汇算清缴纳税申报鉴证业务准则（试行）》解析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杨宁,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1.5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杨宁，国家税务总局税务干部学院（大连校区）副教授。“税务云课堂”直播。直播时间:上午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290">
                <a:tc vMerge="1"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3.企业所得税优惠政策操作难点解析（含研发费加计扣除、创投抵免、高新技术企业认定实务及鉴证业务）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石玮,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石玮，国家税务总局税务干部学院讲师。“税务云课堂”直播。直播时间:上午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7655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4.关联申报和同期资料管理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宋兴义,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宋兴义，国家税务总局税务干部学院教授。“税务云课堂”直播。直播时间:上午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00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5.计算应纳税所得额的一般原则与特殊规定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高金平,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高金平，国家税务总局税务干部学院教授。“税务云课堂”直播。直播时间:上午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6.企业重组业务所得税政策解析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陈斌才,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陈斌才，国家税务总局税务干部学院教授。“税务云课堂”直播。直播时间:上午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6824" y="584009"/>
          <a:ext cx="5359614" cy="153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90"/>
                <a:gridCol w="2132330"/>
                <a:gridCol w="620321"/>
                <a:gridCol w="575001"/>
                <a:gridCol w="1756372"/>
              </a:tblGrid>
              <a:tr h="322580">
                <a:tc>
                  <a:txBody>
                    <a:bodyPr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模块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课程名称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任课教师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时间（天）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sz="800" b="1" u="none" strike="noStrike" dirty="0">
                          <a:effectLst/>
                          <a:latin typeface="+mn-lt"/>
                        </a:rPr>
                        <a:t>备注</a:t>
                      </a:r>
                      <a:endParaRPr lang="zh-CN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82" marR="3782" marT="3782" marB="0" anchor="ctr">
                    <a:solidFill>
                      <a:schemeClr val="accent1"/>
                    </a:solidFill>
                  </a:tcPr>
                </a:tc>
              </a:tr>
              <a:tr h="288290">
                <a:tc rowSpan="2">
                  <a:txBody>
                    <a:bodyPr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lt"/>
                        </a:rPr>
                        <a:t>直播课程</a:t>
                      </a:r>
                      <a:endParaRPr lang="en-US" altLang="zh-CN" sz="800" u="none" strike="noStrike" dirty="0">
                        <a:effectLst/>
                        <a:latin typeface="+mn-lt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7.资产损失及税前扣除凭证重难点解析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陈玉琢,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陈玉琢，国家税务总局税务干部学院教授。“税务云课堂”直播。直播时间:上午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290">
                <a:tc vMerge="1">
                  <a:tcPr marL="3782" marR="3782" marT="3782" marB="0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8.民法典在企业所得税汇算清缴中的应用分析（案例式）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曹福来,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0.5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曹福来，国家税务总局税务干部学院教授。“税务云课堂”直播。直播时间:上午 9:00-11:30，下午14:30-17:00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290">
                <a:tc rowSpan="2">
                  <a:txBody>
                    <a:bodyPr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lt"/>
                        </a:rPr>
                        <a:t>其他安排</a:t>
                      </a:r>
                      <a:endParaRPr lang="zh-CN" altLang="en-US" sz="800" u="none" strike="noStrike" dirty="0">
                        <a:effectLst/>
                        <a:latin typeface="+mn-lt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1.学习党的二十大精神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网上课堂,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学习路径：学习强国--搜索“学习宣传贯彻党的二十大精神”进入相关专题学习。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288000">
                <a:tc vMerge="1">
                  <a:tcPr marL="3782" marR="3782" marT="3782" marB="0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2.自学回放视频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楷体_GB2312" charset="0"/>
                          <a:cs typeface="楷体_GB2312" charset="0"/>
                        </a:rPr>
                        <a:t>项目负责人,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0">
                          <a:latin typeface="楷体_GB2312" charset="0"/>
                          <a:ea typeface="楷体_GB2312" charset="0"/>
                          <a:cs typeface="楷体_GB2312" charset="0"/>
                        </a:rPr>
                        <a:t>0</a:t>
                      </a:r>
                      <a:endParaRPr lang="en-US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0">
                          <a:latin typeface="楷体_GB2312" charset="0"/>
                          <a:ea typeface="楷体_GB2312" charset="0"/>
                          <a:cs typeface="楷体_GB2312" charset="0"/>
                        </a:rPr>
                        <a:t>课余时间</a:t>
                      </a:r>
                      <a:endParaRPr lang="zh-CN" altLang="en-US" sz="7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0" marR="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/>
          <p:nvPr/>
        </p:nvSpPr>
        <p:spPr>
          <a:xfrm>
            <a:off x="303530" y="477520"/>
            <a:ext cx="2600960" cy="1799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（一）登录</a:t>
            </a:r>
            <a:r>
              <a:rPr lang="zh-CN" altLang="en-US" sz="900" b="1" dirty="0">
                <a:ea typeface="等线" panose="02010600030101010101" pitchFamily="2" charset="-122"/>
                <a:sym typeface="+mn-ea"/>
              </a:rPr>
              <a:t>（</a:t>
            </a:r>
            <a:r>
              <a:rPr sz="900" b="1" dirty="0">
                <a:solidFill>
                  <a:srgbClr val="FF0000"/>
                </a:solidFill>
                <a:ea typeface="等线" panose="02010600030101010101" pitchFamily="2" charset="-122"/>
                <a:sym typeface="+mn-ea"/>
              </a:rPr>
              <a:t>使用Google Chrome、360安全浏览器极速模式、Firefox浏览器登录</a:t>
            </a:r>
            <a:r>
              <a:rPr lang="zh-CN" altLang="en-US" sz="900" b="1" dirty="0">
                <a:ea typeface="等线" panose="02010600030101010101" pitchFamily="2" charset="-122"/>
                <a:sym typeface="+mn-ea"/>
              </a:rPr>
              <a:t>）</a:t>
            </a:r>
            <a:endParaRPr lang="en-US" altLang="zh-CN" sz="900" b="1" dirty="0">
              <a:ea typeface="宋体" panose="02010600030101010101" pitchFamily="2" charset="-122"/>
            </a:endParaRPr>
          </a:p>
          <a:p>
            <a:pPr>
              <a:lnSpc>
                <a:spcPts val="1600"/>
              </a:lnSpc>
            </a:pPr>
            <a:r>
              <a:rPr lang="en-US" altLang="zh-CN" sz="900" dirty="0">
                <a:ea typeface="宋体" panose="02010600030101010101" pitchFamily="2" charset="-122"/>
                <a:sym typeface="+mn-ea"/>
              </a:rPr>
              <a:t>      1. 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在互联网模式下访问</a:t>
            </a:r>
            <a:r>
              <a:rPr lang="zh-CN" altLang="en-US" sz="900" dirty="0">
                <a:ea typeface="等线" panose="02010600030101010101" pitchFamily="2" charset="-122"/>
                <a:sym typeface="+mn-ea"/>
              </a:rPr>
              <a:t>税务云课堂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网站，网址为</a:t>
            </a:r>
            <a:r>
              <a:rPr lang="en-US" altLang="zh-CN" sz="900" dirty="0">
                <a:ea typeface="宋体" panose="02010600030101010101" pitchFamily="2" charset="-122"/>
                <a:sym typeface="+mn-ea"/>
              </a:rPr>
              <a:t>http://class.tax-edu.net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。</a:t>
            </a:r>
            <a:endParaRPr lang="zh-CN" altLang="zh-CN" sz="900" dirty="0">
              <a:ea typeface="等线" panose="02010600030101010101" pitchFamily="2" charset="-122"/>
            </a:endParaRPr>
          </a:p>
          <a:p>
            <a:pPr>
              <a:lnSpc>
                <a:spcPts val="1600"/>
              </a:lnSpc>
            </a:pPr>
            <a:r>
              <a:rPr lang="en-US" altLang="zh-CN" sz="900" dirty="0">
                <a:ea typeface="宋体" panose="02010600030101010101" pitchFamily="2" charset="-122"/>
                <a:sym typeface="+mn-ea"/>
              </a:rPr>
              <a:t>      2. 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在税务云课堂门户网站首页右上角点击“登录”按钮，在“</a:t>
            </a:r>
            <a:r>
              <a:rPr lang="zh-CN" altLang="en-US" sz="900" dirty="0">
                <a:ea typeface="等线" panose="02010600030101010101" pitchFamily="2" charset="-122"/>
                <a:sym typeface="+mn-ea"/>
              </a:rPr>
              <a:t>密码登录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”</a:t>
            </a:r>
            <a:r>
              <a:rPr lang="zh-CN" altLang="en-US" sz="900" dirty="0">
                <a:ea typeface="等线" panose="02010600030101010101" pitchFamily="2" charset="-122"/>
                <a:sym typeface="+mn-ea"/>
              </a:rPr>
              <a:t>页面，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使用</a:t>
            </a:r>
            <a:r>
              <a:rPr lang="zh-CN" altLang="en-US" sz="900" b="1" dirty="0">
                <a:ea typeface="等线" panose="02010600030101010101" pitchFamily="2" charset="-122"/>
                <a:sym typeface="+mn-ea"/>
              </a:rPr>
              <a:t>学员</a:t>
            </a:r>
            <a:r>
              <a:rPr lang="zh-CN" altLang="zh-CN" sz="900" b="1" dirty="0">
                <a:ea typeface="等线" panose="02010600030101010101" pitchFamily="2" charset="-122"/>
                <a:sym typeface="+mn-ea"/>
              </a:rPr>
              <a:t>提供的手机号</a:t>
            </a:r>
            <a:r>
              <a:rPr lang="zh-CN" altLang="en-US" sz="900" dirty="0">
                <a:ea typeface="等线" panose="02010600030101010101" pitchFamily="2" charset="-122"/>
                <a:sym typeface="+mn-ea"/>
              </a:rPr>
              <a:t>为账号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、初始密码</a:t>
            </a:r>
            <a:r>
              <a:rPr lang="en-US" altLang="zh-CN" sz="900" b="1" dirty="0">
                <a:ea typeface="等线" panose="02010600030101010101" pitchFamily="2" charset="-122"/>
                <a:sym typeface="+mn-ea"/>
              </a:rPr>
              <a:t>Tax@12366</a:t>
            </a:r>
            <a:r>
              <a:rPr lang="zh-CN" altLang="en-US" sz="900" dirty="0">
                <a:ea typeface="等线" panose="02010600030101010101" pitchFamily="2" charset="-122"/>
                <a:sym typeface="+mn-ea"/>
              </a:rPr>
              <a:t>和平台自带的动态验证码</a:t>
            </a:r>
            <a:r>
              <a:rPr lang="zh-CN" altLang="zh-CN" sz="900" dirty="0">
                <a:ea typeface="等线" panose="02010600030101010101" pitchFamily="2" charset="-122"/>
                <a:sym typeface="+mn-ea"/>
              </a:rPr>
              <a:t>，登录税务云课堂学习平台。</a:t>
            </a:r>
            <a:endParaRPr lang="zh-CN" altLang="zh-CN" sz="1200" dirty="0">
              <a:ea typeface="等线" panose="02010600030101010101" pitchFamily="2" charset="-122"/>
            </a:endParaRPr>
          </a:p>
          <a:p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  <p:sp>
        <p:nvSpPr>
          <p:cNvPr id="28676" name="文本框 5"/>
          <p:cNvSpPr txBox="1"/>
          <p:nvPr/>
        </p:nvSpPr>
        <p:spPr>
          <a:xfrm>
            <a:off x="551074" y="147638"/>
            <a:ext cx="3249612" cy="275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三、</a:t>
            </a:r>
            <a:r>
              <a:rPr lang="zh-CN" altLang="en-US" sz="1200" b="1" dirty="0">
                <a:solidFill>
                  <a:srgbClr val="2E75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网课学习（PC端操作说明）</a:t>
            </a:r>
            <a:endParaRPr lang="en-US" altLang="zh-CN" sz="1200" b="1" dirty="0">
              <a:solidFill>
                <a:srgbClr val="2E75B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13683" y="1330736"/>
            <a:ext cx="1634346" cy="1584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下箭头 4"/>
          <p:cNvSpPr/>
          <p:nvPr/>
        </p:nvSpPr>
        <p:spPr>
          <a:xfrm>
            <a:off x="4234373" y="1033173"/>
            <a:ext cx="20193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90" y="477520"/>
            <a:ext cx="2834641" cy="501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5070" y="512445"/>
            <a:ext cx="1165860" cy="97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542925"/>
            <a:ext cx="1094740" cy="911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674" name="矩形 2"/>
          <p:cNvSpPr/>
          <p:nvPr/>
        </p:nvSpPr>
        <p:spPr>
          <a:xfrm>
            <a:off x="303530" y="629920"/>
            <a:ext cx="1802765" cy="168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00" b="1" dirty="0">
                <a:latin typeface="+mn-ea"/>
                <a:ea typeface="宋体" panose="02010600030101010101" pitchFamily="2" charset="-122"/>
                <a:cs typeface="+mn-ea"/>
              </a:rPr>
              <a:t> </a:t>
            </a:r>
            <a:r>
              <a:rPr lang="zh-CN" altLang="zh-CN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3.修改密码</a:t>
            </a:r>
            <a:endParaRPr lang="zh-CN" altLang="zh-CN" sz="900" dirty="0">
              <a:latin typeface="+mn-ea"/>
              <a:ea typeface="宋体" panose="02010600030101010101" pitchFamily="2" charset="-122"/>
              <a:cs typeface="+mn-ea"/>
              <a:sym typeface="+mn-ea"/>
            </a:endParaRPr>
          </a:p>
          <a:p>
            <a:pPr indent="228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982035570"/>
                </a:ext>
              </a:extLst>
            </a:pPr>
            <a:r>
              <a:rPr lang="zh-CN" altLang="zh-CN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学员首次登录后，请及时修改密码。在网站首页右上角的用户名位置，点击“个人中心”，在“基本信息”模块下的“账户信息”中，点击密码后的“修改”，在</a:t>
            </a:r>
            <a:r>
              <a:rPr lang="en-US" altLang="zh-CN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“</a:t>
            </a:r>
            <a:r>
              <a:rPr lang="zh-CN" altLang="en-US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修改密码</a:t>
            </a:r>
            <a:r>
              <a:rPr lang="en-US" altLang="zh-CN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”</a:t>
            </a:r>
            <a:r>
              <a:rPr lang="zh-CN" altLang="en-US" sz="9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页面，根据提示操作即可。</a:t>
            </a:r>
            <a:endParaRPr lang="zh-CN" altLang="en-US" sz="900" dirty="0">
              <a:latin typeface="+mn-ea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35" y="1738630"/>
            <a:ext cx="2105025" cy="1150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右箭头 4"/>
          <p:cNvSpPr/>
          <p:nvPr/>
        </p:nvSpPr>
        <p:spPr>
          <a:xfrm>
            <a:off x="3360420" y="974725"/>
            <a:ext cx="314960" cy="186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4176395" y="1555115"/>
            <a:ext cx="191135" cy="113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/>
          <p:nvPr/>
        </p:nvSpPr>
        <p:spPr>
          <a:xfrm>
            <a:off x="378460" y="86360"/>
            <a:ext cx="4958080" cy="837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1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（二）进入网班</a:t>
            </a:r>
            <a:endParaRPr lang="zh-CN" altLang="zh-CN" sz="11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en-US" altLang="zh-CN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我的学习</a:t>
            </a:r>
            <a:r>
              <a:rPr lang="en-US" altLang="zh-CN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下的</a:t>
            </a:r>
            <a:r>
              <a:rPr lang="en-US" altLang="zh-CN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专题班</a:t>
            </a:r>
            <a:r>
              <a:rPr lang="en-US" altLang="zh-CN" sz="9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模块，点击需要参加学习的班级图片，进入班级学习页面。</a:t>
            </a: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985" y="769620"/>
            <a:ext cx="3867785" cy="1880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237808" y="222885"/>
            <a:ext cx="525462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  <a:buClrTx/>
              <a:buSzTx/>
            </a:pPr>
            <a:r>
              <a:rPr lang="zh-CN" altLang="zh-CN" sz="1200" b="1" dirty="0">
                <a:ea typeface="等线" panose="02010600030101010101" pitchFamily="2" charset="-122"/>
                <a:sym typeface="+mn-ea"/>
              </a:rPr>
              <a:t>   </a:t>
            </a:r>
            <a:r>
              <a:rPr lang="zh-CN" altLang="zh-CN" sz="1000" dirty="0">
                <a:ea typeface="等线" panose="02010600030101010101" pitchFamily="2" charset="-122"/>
              </a:rPr>
              <a:t>     </a:t>
            </a:r>
            <a:r>
              <a:rPr lang="zh-CN" altLang="zh-CN" sz="1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zh-CN" sz="1000" dirty="0">
                <a:ea typeface="等线" panose="02010600030101010101" pitchFamily="2" charset="-122"/>
                <a:sym typeface="+mn-ea"/>
              </a:rPr>
              <a:t>在</a:t>
            </a:r>
            <a:r>
              <a:rPr lang="en-US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000" dirty="0">
                <a:ea typeface="等线" panose="02010600030101010101" pitchFamily="2" charset="-122"/>
                <a:sym typeface="+mn-ea"/>
              </a:rPr>
              <a:t>项目简介</a:t>
            </a:r>
            <a:r>
              <a:rPr lang="en-US" altLang="zh-CN" sz="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000" dirty="0">
                <a:ea typeface="等线" panose="02010600030101010101" pitchFamily="2" charset="-122"/>
                <a:sym typeface="+mn-ea"/>
              </a:rPr>
              <a:t>页面</a:t>
            </a:r>
            <a:r>
              <a:rPr lang="zh-CN" altLang="zh-CN" sz="1000" dirty="0">
                <a:ea typeface="等线" panose="02010600030101010101" pitchFamily="2" charset="-122"/>
                <a:sym typeface="+mn-ea"/>
              </a:rPr>
              <a:t>，可查看班级详细信息、项目简介及班级项目负责和运维助理的姓名、联系方式。</a:t>
            </a:r>
            <a:endParaRPr lang="zh-CN" altLang="zh-CN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11341" r="12323" b="20674"/>
          <a:stretch>
            <a:fillRect/>
          </a:stretch>
        </p:blipFill>
        <p:spPr>
          <a:xfrm>
            <a:off x="915785" y="697602"/>
            <a:ext cx="3898669" cy="22024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9ddc2e3-0716-429a-bd85-0187dacb9b36}"/>
</p:tagLst>
</file>

<file path=ppt/tags/tag2.xml><?xml version="1.0" encoding="utf-8"?>
<p:tagLst xmlns:p="http://schemas.openxmlformats.org/presentationml/2006/main">
  <p:tag name="KSO_WM_UNIT_TABLE_BEAUTIFY" val="smartTable{79ddc2e3-0716-429a-bd85-0187dacb9b36}"/>
</p:tagLst>
</file>

<file path=ppt/tags/tag3.xml><?xml version="1.0" encoding="utf-8"?>
<p:tagLst xmlns:p="http://schemas.openxmlformats.org/presentationml/2006/main">
  <p:tag name="KSO_WM_UNIT_PLACING_PICTURE_USER_VIEWPORT" val="{&quot;height&quot;:2649,&quot;width&quot;:6565}"/>
</p:tagLst>
</file>

<file path=ppt/tags/tag4.xml><?xml version="1.0" encoding="utf-8"?>
<p:tagLst xmlns:p="http://schemas.openxmlformats.org/presentationml/2006/main">
  <p:tag name="COMMONDATA" val="eyJoZGlkIjoiMGRkMzRhYWZiOTQ1YWU5YjhhNzI0ZGQ0MzZkY2Y3ODIifQ=="/>
  <p:tag name="KSO_WPP_MARK_KEY" val="f68e40eb-0a88-49dd-8233-e2fca096857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3582</Words>
  <Application>WPS 演示</Application>
  <PresentationFormat>自定义</PresentationFormat>
  <Paragraphs>258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黑体</vt:lpstr>
      <vt:lpstr>Calibri Light</vt:lpstr>
      <vt:lpstr>楷体</vt:lpstr>
      <vt:lpstr>微软雅黑</vt:lpstr>
      <vt:lpstr>等线</vt:lpstr>
      <vt:lpstr>楷体_GB2312</vt:lpstr>
      <vt:lpstr>新宋体</vt:lpstr>
      <vt:lpstr>Arial Unicode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hasee</cp:lastModifiedBy>
  <cp:revision>19</cp:revision>
  <dcterms:created xsi:type="dcterms:W3CDTF">2022-04-02T15:09:00Z</dcterms:created>
  <dcterms:modified xsi:type="dcterms:W3CDTF">2022-12-12T01:30:11Z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M国家税务总局税务干部进修学院ppt规范(4).pptx">
    <vt:lpwstr>1</vt:lpwstr>
  </property>
  <property fmtid="{D5CDD505-2E9C-101B-9397-08002B2CF9AE}" pid="4" name="ICV">
    <vt:lpwstr>1AC74A3044C34C62A6993F3D61F8ECE9</vt:lpwstr>
  </property>
</Properties>
</file>